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</p:sldIdLst>
  <p:sldSz cy="6858000" cx="9144000"/>
  <p:notesSz cx="6858000" cy="9144000"/>
  <p:embeddedFontLst>
    <p:embeddedFont>
      <p:font typeface="Montserrat"/>
      <p:regular r:id="rId33"/>
      <p:bold r:id="rId34"/>
      <p:italic r:id="rId35"/>
      <p:boldItalic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Montserrat-regular.fntdata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Montserrat-italic.fntdata"/><Relationship Id="rId12" Type="http://schemas.openxmlformats.org/officeDocument/2006/relationships/slide" Target="slides/slide7.xml"/><Relationship Id="rId34" Type="http://schemas.openxmlformats.org/officeDocument/2006/relationships/font" Target="fonts/Montserrat-bold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36" Type="http://schemas.openxmlformats.org/officeDocument/2006/relationships/font" Target="fonts/Montserrat-bold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2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2227454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" name="Google Shape;27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" name="Google Shape;28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2" name="Google Shape;32;p5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3" name="Google Shape;33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" name="Google Shape;34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6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0" name="Google Shape;40;p6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6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2" name="Google Shape;42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" name="Google Shape;43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" name="Google Shape;44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Google Shape;48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0.xml"/><Relationship Id="rId1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 b="0" i="0" sz="4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/>
        </p:nvSpPr>
        <p:spPr>
          <a:xfrm>
            <a:off x="1168930" y="6408634"/>
            <a:ext cx="3429144" cy="4154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© Paul Fremantle 2015.  This work is licensed under a Creative Commons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Attribution-NonCommercial-ShareAlike 4.0 International License</a:t>
            </a:r>
            <a:b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See  </a:t>
            </a:r>
            <a:r>
              <a:rPr b="0" i="0" lang="en-US" sz="700" u="sng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  <a:hlinkClick r:id="rId1"/>
              </a:rPr>
              <a:t>http://creativecommons.org/licenses/by-nc-sa/4.0/</a:t>
            </a: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/>
          </a:p>
        </p:txBody>
      </p:sp>
      <p:pic>
        <p:nvPicPr>
          <p:cNvPr id="13" name="Google Shape;13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5635" y="6492098"/>
            <a:ext cx="792765" cy="279269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://thesecretlivesofdata.com/raft/" TargetMode="External"/><Relationship Id="rId4" Type="http://schemas.openxmlformats.org/officeDocument/2006/relationships/hyperlink" Target="https://raft.github.io/" TargetMode="External"/><Relationship Id="rId5" Type="http://schemas.openxmlformats.org/officeDocument/2006/relationships/image" Target="../media/image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Cloud Computing and Big Data</a:t>
            </a:r>
            <a:endParaRPr/>
          </a:p>
        </p:txBody>
      </p:sp>
      <p:sp>
        <p:nvSpPr>
          <p:cNvPr id="85" name="Google Shape;85;p13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</a:pPr>
            <a:r>
              <a:rPr lang="en-US"/>
              <a:t>Consensus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Raft</a:t>
            </a:r>
            <a:endParaRPr/>
          </a:p>
        </p:txBody>
      </p:sp>
      <p:pic>
        <p:nvPicPr>
          <p:cNvPr id="135" name="Google Shape;135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417638"/>
            <a:ext cx="9144000" cy="4812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Montserrat"/>
              <a:buNone/>
            </a:pPr>
            <a:r>
              <a:rPr lang="en-US" sz="3959"/>
              <a:t>Raft consists of two main parts</a:t>
            </a:r>
            <a:endParaRPr sz="3959"/>
          </a:p>
        </p:txBody>
      </p:sp>
      <p:sp>
        <p:nvSpPr>
          <p:cNvPr id="141" name="Google Shape;141;p2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Leadership elections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Creating a consistent log once a leader is in place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4"/>
          <p:cNvSpPr txBox="1"/>
          <p:nvPr>
            <p:ph type="title"/>
          </p:nvPr>
        </p:nvSpPr>
        <p:spPr>
          <a:xfrm>
            <a:off x="457200" y="13735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Raft Key concepts</a:t>
            </a:r>
            <a:endParaRPr/>
          </a:p>
        </p:txBody>
      </p:sp>
      <p:sp>
        <p:nvSpPr>
          <p:cNvPr id="147" name="Google Shape;147;p24"/>
          <p:cNvSpPr txBox="1"/>
          <p:nvPr>
            <p:ph idx="1" type="body"/>
          </p:nvPr>
        </p:nvSpPr>
        <p:spPr>
          <a:xfrm>
            <a:off x="375635" y="1205497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Leader</a:t>
            </a:r>
            <a:endParaRPr/>
          </a:p>
          <a:p>
            <a:pPr indent="-285750" lvl="1" marL="74295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</a:pPr>
            <a:r>
              <a:rPr lang="en-US" sz="1600"/>
              <a:t>The leader ingests new log entries, distributes to peers and decides when they are commited.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Quorum</a:t>
            </a:r>
            <a:endParaRPr/>
          </a:p>
          <a:p>
            <a:pPr indent="-285750" lvl="1" marL="74295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</a:pPr>
            <a:r>
              <a:rPr lang="en-US" sz="1600"/>
              <a:t>(n div 2)+1 members, where n is the size of the peer set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Peer Set</a:t>
            </a:r>
            <a:endParaRPr/>
          </a:p>
          <a:p>
            <a:pPr indent="-285750" lvl="1" marL="74295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</a:pPr>
            <a:r>
              <a:rPr lang="en-US" sz="1600"/>
              <a:t>The set of nodes participating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Committed Entry</a:t>
            </a:r>
            <a:endParaRPr/>
          </a:p>
          <a:p>
            <a:pPr indent="-285750" lvl="1" marL="74295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</a:pPr>
            <a:r>
              <a:rPr lang="en-US" sz="1600"/>
              <a:t>An entry is committed if it is stored persistently on a quorum of nodes. Then it can be </a:t>
            </a:r>
            <a:r>
              <a:rPr i="1" lang="en-US" sz="1600"/>
              <a:t>applied</a:t>
            </a:r>
            <a:r>
              <a:rPr lang="en-US" sz="1600"/>
              <a:t>.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Log</a:t>
            </a:r>
            <a:endParaRPr/>
          </a:p>
          <a:p>
            <a:pPr indent="-285750" lvl="1" marL="74295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</a:pPr>
            <a:r>
              <a:rPr lang="en-US" sz="1600"/>
              <a:t>The log is consistent iff all participants agree on the entries and the order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Finite State Machine </a:t>
            </a:r>
            <a:endParaRPr/>
          </a:p>
          <a:p>
            <a:pPr indent="-285750" lvl="1" marL="74295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</a:pPr>
            <a:r>
              <a:rPr lang="en-US" sz="1600"/>
              <a:t>A Finite State Machine is well defined set of states and transitions. Ensures that each peer applying the same logs reaches the same conclusions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Raft Leadership Election </a:t>
            </a:r>
            <a:endParaRPr/>
          </a:p>
        </p:txBody>
      </p:sp>
      <p:pic>
        <p:nvPicPr>
          <p:cNvPr id="153" name="Google Shape;153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1160221"/>
            <a:ext cx="8856507" cy="5328665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5"/>
          <p:cNvSpPr/>
          <p:nvPr/>
        </p:nvSpPr>
        <p:spPr>
          <a:xfrm>
            <a:off x="191306" y="6002338"/>
            <a:ext cx="895269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https://blog.acolyer.org/2015/03/12/in-search-of-an-understandable-consensus-algorithm/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Once a leader is in place</a:t>
            </a:r>
            <a:endParaRPr/>
          </a:p>
        </p:txBody>
      </p:sp>
      <p:sp>
        <p:nvSpPr>
          <p:cNvPr id="160" name="Google Shape;160;p26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Client requests the leader writes a log entry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The leader writes it to durable storage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Replicates to a quorum of followers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Once the log entry is committed, it can be applied 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Execute the FSM with the new data</a:t>
            </a:r>
            <a:endParaRPr/>
          </a:p>
          <a:p>
            <a:pPr indent="-1079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Nice visualisations of Raft</a:t>
            </a:r>
            <a:endParaRPr/>
          </a:p>
        </p:txBody>
      </p:sp>
      <p:sp>
        <p:nvSpPr>
          <p:cNvPr id="166" name="Google Shape;166;p27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http://thesecretlivesofdata.com/raft/</a:t>
            </a:r>
            <a:r>
              <a:rPr lang="en-US"/>
              <a:t> 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u="sng">
                <a:solidFill>
                  <a:schemeClr val="hlink"/>
                </a:solidFill>
                <a:hlinkClick r:id="rId4"/>
              </a:rPr>
              <a:t>https://raft.github.io/</a:t>
            </a:r>
            <a:r>
              <a:rPr lang="en-US"/>
              <a:t> </a:t>
            </a:r>
            <a:endParaRPr/>
          </a:p>
        </p:txBody>
      </p:sp>
      <p:pic>
        <p:nvPicPr>
          <p:cNvPr id="167" name="Google Shape;167;p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88802" y="3237661"/>
            <a:ext cx="5522443" cy="36203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Montserrat"/>
              <a:buNone/>
            </a:pPr>
            <a:r>
              <a:rPr lang="en-US" sz="3959"/>
              <a:t>Implementations / Users of Raft</a:t>
            </a:r>
            <a:endParaRPr sz="3959"/>
          </a:p>
        </p:txBody>
      </p:sp>
      <p:sp>
        <p:nvSpPr>
          <p:cNvPr id="173" name="Google Shape;173;p28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etcd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Consul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TiKV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OpenDaylight Controller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CopyCat from Atomix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JGroups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Consul</a:t>
            </a:r>
            <a:endParaRPr/>
          </a:p>
        </p:txBody>
      </p:sp>
      <p:pic>
        <p:nvPicPr>
          <p:cNvPr id="179" name="Google Shape;179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079500"/>
            <a:ext cx="9144000" cy="467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t/>
            </a:r>
            <a:endParaRPr/>
          </a:p>
        </p:txBody>
      </p:sp>
      <p:pic>
        <p:nvPicPr>
          <p:cNvPr id="185" name="Google Shape;185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400" y="0"/>
            <a:ext cx="9070258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73100"/>
            <a:ext cx="9144000" cy="55093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Montserrat"/>
              <a:buNone/>
            </a:pPr>
            <a:r>
              <a:rPr lang="en-US" sz="3959"/>
              <a:t>Fundamental problems in Distributed Computing</a:t>
            </a:r>
            <a:endParaRPr sz="3959"/>
          </a:p>
        </p:txBody>
      </p:sp>
      <p:sp>
        <p:nvSpPr>
          <p:cNvPr id="91" name="Google Shape;91;p14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Efficient distribution of work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combating </a:t>
            </a:r>
            <a:r>
              <a:rPr i="1" lang="en-US"/>
              <a:t>serialization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Consensus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combating </a:t>
            </a:r>
            <a:r>
              <a:rPr i="1" lang="en-US"/>
              <a:t>failure</a:t>
            </a:r>
            <a:endParaRPr i="1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Serf.io</a:t>
            </a:r>
            <a:endParaRPr/>
          </a:p>
        </p:txBody>
      </p:sp>
      <p:pic>
        <p:nvPicPr>
          <p:cNvPr id="196" name="Google Shape;196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127850"/>
            <a:ext cx="9143999" cy="61288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22931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Montserrat"/>
              <a:buNone/>
            </a:pPr>
            <a:r>
              <a:rPr lang="en-US" sz="3959"/>
              <a:t>Conflict-free Replicated Data Types</a:t>
            </a:r>
            <a:endParaRPr sz="3959"/>
          </a:p>
        </p:txBody>
      </p:sp>
      <p:sp>
        <p:nvSpPr>
          <p:cNvPr id="207" name="Google Shape;207;p34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Also known as {Commutative, Convergent, Confluent}</a:t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pic>
        <p:nvPicPr>
          <p:cNvPr id="208" name="Google Shape;208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15644" y="3118750"/>
            <a:ext cx="6929873" cy="30074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355600"/>
            <a:ext cx="9143999" cy="61288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06500" y="114300"/>
            <a:ext cx="6718300" cy="662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Byzantine failures</a:t>
            </a:r>
            <a:endParaRPr/>
          </a:p>
        </p:txBody>
      </p:sp>
      <p:sp>
        <p:nvSpPr>
          <p:cNvPr id="224" name="Google Shape;224;p37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 Byzantine fault is any fault presenting different symptoms to different observers.</a:t>
            </a:r>
            <a:endParaRPr/>
          </a:p>
          <a:p>
            <a:pPr indent="-1397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Imagine a set of generals trying to formulate a plan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Some of the generals are traitors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They may lie to other generals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They may lie selectively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304800"/>
            <a:ext cx="9144000" cy="62477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Summary</a:t>
            </a:r>
            <a:endParaRPr/>
          </a:p>
        </p:txBody>
      </p:sp>
      <p:sp>
        <p:nvSpPr>
          <p:cNvPr id="235" name="Google Shape;235;p39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Distributed consensus algorithms existed since the 1990s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More recently gaining traction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 key part of big data systems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Leadership election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Consistent configuration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Leslie Lamport</a:t>
            </a:r>
            <a:endParaRPr/>
          </a:p>
        </p:txBody>
      </p:sp>
      <p:pic>
        <p:nvPicPr>
          <p:cNvPr id="97" name="Google Shape;97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37689" y="1651000"/>
            <a:ext cx="2794000" cy="355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Consensus</a:t>
            </a:r>
            <a:endParaRPr/>
          </a:p>
        </p:txBody>
      </p:sp>
      <p:sp>
        <p:nvSpPr>
          <p:cNvPr id="103" name="Google Shape;103;p16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In almost any cluster of machines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Spark, Kafka, Cassandra, etc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We need: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A consistent configuration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(often) A controller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The controller may fail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Therefore we need to be able to detect that and elect a new leader/controller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“Crash Fault Tolerance”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164" y="0"/>
            <a:ext cx="9144000" cy="6098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26590"/>
            <a:ext cx="9245366" cy="5642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68500" y="1041400"/>
            <a:ext cx="5207000" cy="477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749300"/>
            <a:ext cx="9144000" cy="53509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Paxos in production</a:t>
            </a:r>
            <a:endParaRPr/>
          </a:p>
        </p:txBody>
      </p:sp>
      <p:sp>
        <p:nvSpPr>
          <p:cNvPr id="129" name="Google Shape;129;p21"/>
          <p:cNvSpPr txBox="1"/>
          <p:nvPr>
            <p:ph idx="1" type="body"/>
          </p:nvPr>
        </p:nvSpPr>
        <p:spPr>
          <a:xfrm>
            <a:off x="375635" y="1417638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Cassandra uses Paxos for leadership election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Google Chubby (distributed lock service) and hence BigTable</a:t>
            </a:r>
            <a:endParaRPr sz="2000"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Google Spanner and Megastore </a:t>
            </a:r>
            <a:endParaRPr sz="2000"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OpenReplica</a:t>
            </a:r>
            <a:endParaRPr sz="2000"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IBM SAN Volume Controller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Microsoft Autopilot cluster management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WANdisco have implemented Paxos within DConE</a:t>
            </a:r>
            <a:endParaRPr sz="2000"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XtreemFS uses a Paxos-based lease negotiation algorithm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Heroku uses Doozerd consistent distributed data store.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Ceph uses Paxos </a:t>
            </a:r>
            <a:endParaRPr sz="2000"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The Clustrix distributed SQL database uses Paxos for distributed transaction resolution.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Neo4j HA graph database Paxos, replacing ZooKeeper</a:t>
            </a:r>
            <a:endParaRPr sz="20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